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844" r:id="rId2"/>
    <p:sldId id="837" r:id="rId3"/>
    <p:sldId id="839" r:id="rId4"/>
    <p:sldId id="845" r:id="rId5"/>
    <p:sldId id="840" r:id="rId6"/>
  </p:sldIdLst>
  <p:sldSz cx="9144000" cy="5143500" type="screen16x9"/>
  <p:notesSz cx="7086600" cy="93726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01F5914A-EEBB-4445-9AA8-496CC79BABC9}">
          <p14:sldIdLst>
            <p14:sldId id="844"/>
            <p14:sldId id="837"/>
            <p14:sldId id="839"/>
            <p14:sldId id="845"/>
            <p14:sldId id="840"/>
          </p14:sldIdLst>
        </p14:section>
        <p14:section name="Seção sem Título" id="{208819DF-8C39-4357-A797-8B1DB6C66C0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C42D4"/>
    <a:srgbClr val="CBE3F3"/>
    <a:srgbClr val="314F8B"/>
    <a:srgbClr val="FEC2F1"/>
    <a:srgbClr val="412FE9"/>
    <a:srgbClr val="284173"/>
    <a:srgbClr val="006676"/>
    <a:srgbClr val="87B4B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24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74" y="45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1632" cy="4691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013313" y="0"/>
            <a:ext cx="3071632" cy="4691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00235-CA4D-4C05-A93D-D74765B7CBFE}" type="datetimeFigureOut">
              <a:rPr lang="pt-BR" smtClean="0"/>
              <a:pPr/>
              <a:t>06/10/2022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8901949"/>
            <a:ext cx="3071632" cy="4691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013313" y="8901949"/>
            <a:ext cx="3071632" cy="4691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A9B16-470C-420A-BFDB-CAD9C301B2C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2208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14101" y="0"/>
            <a:ext cx="3070860" cy="46863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ED59C-5125-4FE8-B2DA-24A85AF4C335}" type="datetimeFigureOut">
              <a:rPr lang="pt-BR" smtClean="0"/>
              <a:pPr/>
              <a:t>06/10/2022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703263"/>
            <a:ext cx="62484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8661" y="4451987"/>
            <a:ext cx="5669280" cy="42176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14101" y="8902343"/>
            <a:ext cx="3070860" cy="4686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5E04F-395B-4C0D-954F-356B6591D8C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1971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/>
              <a:t>Descrever valores por etapa de inquérito: </a:t>
            </a:r>
          </a:p>
          <a:p>
            <a:endParaRPr lang="pt-BR"/>
          </a:p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5E04F-395B-4C0D-954F-356B6591D8CE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1188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/>
              <a:t>Descrever valores por etapa de inquérito: </a:t>
            </a:r>
          </a:p>
          <a:p>
            <a:endParaRPr lang="pt-BR"/>
          </a:p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5E04F-395B-4C0D-954F-356B6591D8CE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8726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/>
              <a:t>Descrever valores por etapa de inquérito: </a:t>
            </a:r>
          </a:p>
          <a:p>
            <a:endParaRPr lang="pt-BR"/>
          </a:p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5E04F-395B-4C0D-954F-356B6591D8CE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7015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/>
              <a:t>Descrever valores por etapa de inquérito: </a:t>
            </a:r>
          </a:p>
          <a:p>
            <a:endParaRPr lang="pt-BR"/>
          </a:p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5E04F-395B-4C0D-954F-356B6591D8CE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9056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/>
              <a:t>Descrever valores por etapa de inquérito: </a:t>
            </a:r>
          </a:p>
          <a:p>
            <a:endParaRPr lang="pt-BR"/>
          </a:p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5E04F-395B-4C0D-954F-356B6591D8CE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9683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06/10/2022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06/10/2022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06/10/2022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06/10/2022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06/10/2022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06/10/2022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06/10/2022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06/10/2022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06/10/2022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06/10/2022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06/10/2022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06/10/2022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13.png"/><Relationship Id="rId5" Type="http://schemas.openxmlformats.org/officeDocument/2006/relationships/image" Target="../media/image9.png"/><Relationship Id="rId10" Type="http://schemas.openxmlformats.org/officeDocument/2006/relationships/image" Target="../media/image12.png"/><Relationship Id="rId4" Type="http://schemas.openxmlformats.org/officeDocument/2006/relationships/image" Target="../media/image2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A40E1B6F-B178-4E53-884B-6815C4327E16}"/>
              </a:ext>
            </a:extLst>
          </p:cNvPr>
          <p:cNvSpPr/>
          <p:nvPr/>
        </p:nvSpPr>
        <p:spPr>
          <a:xfrm>
            <a:off x="2197589" y="91070"/>
            <a:ext cx="6187976" cy="150058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83" t="40341" r="14015" b="25690"/>
          <a:stretch/>
        </p:blipFill>
        <p:spPr bwMode="auto">
          <a:xfrm rot="16200000" flipV="1">
            <a:off x="-245437" y="1901242"/>
            <a:ext cx="5143500" cy="134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CA618A88-AE1B-4515-8E25-07F25701E7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59" y="381409"/>
            <a:ext cx="1576866" cy="681518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67388ABC-ABBE-49AF-AAE5-155EE60AF146}"/>
              </a:ext>
            </a:extLst>
          </p:cNvPr>
          <p:cNvSpPr txBox="1"/>
          <p:nvPr/>
        </p:nvSpPr>
        <p:spPr>
          <a:xfrm>
            <a:off x="2447487" y="189899"/>
            <a:ext cx="5688179" cy="1302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800"/>
              </a:spcAft>
            </a:pPr>
            <a:r>
              <a:rPr lang="pt-BR" sz="2400" b="1" dirty="0">
                <a:solidFill>
                  <a:schemeClr val="tx2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PROGRAMA DE QUALIFICAÇÃO DAS REDES DE </a:t>
            </a:r>
          </a:p>
          <a:p>
            <a:pPr algn="ctr">
              <a:spcAft>
                <a:spcPts val="800"/>
              </a:spcAft>
            </a:pPr>
            <a:r>
              <a:rPr lang="pt-BR" sz="2400" b="1" dirty="0">
                <a:solidFill>
                  <a:schemeClr val="tx2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VIGILÂNCIA EM SAÚDE </a:t>
            </a:r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32B72FEA-774D-4025-8806-38485A4D21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55016" y="215162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4055ABF0-0F5F-4AEC-8793-CD814BE1FE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61306" y="1460022"/>
            <a:ext cx="814635" cy="814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SUS Logo – Sistema Único de Saúde Logo - PNG e Vetor - Download de Logo">
            <a:extLst>
              <a:ext uri="{FF2B5EF4-FFF2-40B4-BE49-F238E27FC236}">
                <a16:creationId xmlns:a16="http://schemas.microsoft.com/office/drawing/2014/main" id="{BC5D7C9D-5A51-42A7-A70A-52D1D6FF38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02" y="3854968"/>
            <a:ext cx="1240376" cy="566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B86CEF96-0BB5-4D19-B2E1-D32E9DDE368B}"/>
              </a:ext>
            </a:extLst>
          </p:cNvPr>
          <p:cNvSpPr txBox="1"/>
          <p:nvPr/>
        </p:nvSpPr>
        <p:spPr>
          <a:xfrm>
            <a:off x="-57078" y="1353431"/>
            <a:ext cx="163361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pt-BR" sz="2000" b="1" dirty="0">
                <a:solidFill>
                  <a:srgbClr val="284173"/>
                </a:solidFill>
                <a:ea typeface="Segoe UI" pitchFamily="34" charset="0"/>
                <a:cs typeface="Segoe UI"/>
              </a:rPr>
              <a:t>Subsecretaria de </a:t>
            </a:r>
          </a:p>
          <a:p>
            <a:pPr algn="ctr" fontAlgn="ctr"/>
            <a:r>
              <a:rPr lang="pt-BR" sz="2000" b="1" dirty="0">
                <a:solidFill>
                  <a:srgbClr val="284173"/>
                </a:solidFill>
                <a:ea typeface="Segoe UI" pitchFamily="34" charset="0"/>
                <a:cs typeface="Segoe UI"/>
              </a:rPr>
              <a:t>Vigilância em Saúde</a:t>
            </a:r>
          </a:p>
        </p:txBody>
      </p:sp>
      <p:sp>
        <p:nvSpPr>
          <p:cNvPr id="23" name="Retângulo: Cantos Arredondados 22">
            <a:extLst>
              <a:ext uri="{FF2B5EF4-FFF2-40B4-BE49-F238E27FC236}">
                <a16:creationId xmlns:a16="http://schemas.microsoft.com/office/drawing/2014/main" id="{823C86CC-A478-4A91-850D-F822A471A935}"/>
              </a:ext>
            </a:extLst>
          </p:cNvPr>
          <p:cNvSpPr/>
          <p:nvPr/>
        </p:nvSpPr>
        <p:spPr>
          <a:xfrm>
            <a:off x="2326313" y="2514323"/>
            <a:ext cx="6162387" cy="2193696"/>
          </a:xfrm>
          <a:prstGeom prst="round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Imagem 30" descr="sdfsdggffg.png">
            <a:extLst>
              <a:ext uri="{FF2B5EF4-FFF2-40B4-BE49-F238E27FC236}">
                <a16:creationId xmlns:a16="http://schemas.microsoft.com/office/drawing/2014/main" id="{AB8AEAC8-6DE5-41D6-ACD3-3ABC52B64906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655900" y="1818462"/>
            <a:ext cx="196972" cy="196688"/>
          </a:xfrm>
          <a:prstGeom prst="rect">
            <a:avLst/>
          </a:prstGeom>
        </p:spPr>
      </p:pic>
      <p:pic>
        <p:nvPicPr>
          <p:cNvPr id="32" name="Imagem 31" descr="sdfsdggffg.png">
            <a:extLst>
              <a:ext uri="{FF2B5EF4-FFF2-40B4-BE49-F238E27FC236}">
                <a16:creationId xmlns:a16="http://schemas.microsoft.com/office/drawing/2014/main" id="{8E8322A8-55EC-494B-935A-CA826B416B7E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655900" y="3321350"/>
            <a:ext cx="196972" cy="196688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12AEB96-75DC-5DAB-B79A-0D1BA521C73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5302" y="2772099"/>
            <a:ext cx="1085182" cy="329213"/>
          </a:xfrm>
          <a:prstGeom prst="rect">
            <a:avLst/>
          </a:prstGeom>
        </p:spPr>
      </p:pic>
      <p:sp>
        <p:nvSpPr>
          <p:cNvPr id="25" name="CaixaDeTexto 24">
            <a:extLst>
              <a:ext uri="{FF2B5EF4-FFF2-40B4-BE49-F238E27FC236}">
                <a16:creationId xmlns:a16="http://schemas.microsoft.com/office/drawing/2014/main" id="{9E211579-61B8-FC55-4770-6DDD4681B7F0}"/>
              </a:ext>
            </a:extLst>
          </p:cNvPr>
          <p:cNvSpPr txBox="1"/>
          <p:nvPr/>
        </p:nvSpPr>
        <p:spPr>
          <a:xfrm>
            <a:off x="2552066" y="2746092"/>
            <a:ext cx="583349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dirty="0">
                <a:solidFill>
                  <a:schemeClr val="accent1">
                    <a:lumMod val="75000"/>
                  </a:schemeClr>
                </a:solidFill>
              </a:rPr>
              <a:t>Qualificar a Gestão das Redes de </a:t>
            </a: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</a:rPr>
              <a:t>Vigilância em Saúde </a:t>
            </a:r>
            <a:r>
              <a:rPr lang="pt-BR" sz="2000" dirty="0">
                <a:solidFill>
                  <a:schemeClr val="accent1">
                    <a:lumMod val="75000"/>
                  </a:schemeClr>
                </a:solidFill>
              </a:rPr>
              <a:t>no Espírito Santo, por  meio de projetos de inovação que envolvem estudos, pesquisas e desenvolvimento de  soluções em tecnologia, visando tornar os  serviços mais modernos e  resolutivos. 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862EE6BB-F49A-C373-86C2-0C936C27035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18002" y="1707169"/>
            <a:ext cx="6187976" cy="548313"/>
          </a:xfrm>
          <a:prstGeom prst="rect">
            <a:avLst/>
          </a:prstGeom>
        </p:spPr>
      </p:pic>
      <p:sp>
        <p:nvSpPr>
          <p:cNvPr id="29" name="CaixaDeTexto 28">
            <a:extLst>
              <a:ext uri="{FF2B5EF4-FFF2-40B4-BE49-F238E27FC236}">
                <a16:creationId xmlns:a16="http://schemas.microsoft.com/office/drawing/2014/main" id="{8A4406B2-A5B2-291F-DE76-0B39950DB63C}"/>
              </a:ext>
            </a:extLst>
          </p:cNvPr>
          <p:cNvSpPr txBox="1"/>
          <p:nvPr/>
        </p:nvSpPr>
        <p:spPr>
          <a:xfrm>
            <a:off x="4494777" y="1836797"/>
            <a:ext cx="16815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Objetivo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Geral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820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A40E1B6F-B178-4E53-884B-6815C4327E16}"/>
              </a:ext>
            </a:extLst>
          </p:cNvPr>
          <p:cNvSpPr/>
          <p:nvPr/>
        </p:nvSpPr>
        <p:spPr>
          <a:xfrm>
            <a:off x="2458401" y="91070"/>
            <a:ext cx="5927164" cy="150058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83" t="40341" r="14015" b="25690"/>
          <a:stretch/>
        </p:blipFill>
        <p:spPr bwMode="auto">
          <a:xfrm rot="16200000" flipV="1">
            <a:off x="-245437" y="1901242"/>
            <a:ext cx="5143500" cy="134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CA618A88-AE1B-4515-8E25-07F25701E7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59" y="381409"/>
            <a:ext cx="1576866" cy="681518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67388ABC-ABBE-49AF-AAE5-155EE60AF146}"/>
              </a:ext>
            </a:extLst>
          </p:cNvPr>
          <p:cNvSpPr txBox="1"/>
          <p:nvPr/>
        </p:nvSpPr>
        <p:spPr>
          <a:xfrm>
            <a:off x="2577893" y="185760"/>
            <a:ext cx="5688179" cy="1302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800"/>
              </a:spcAft>
            </a:pPr>
            <a:r>
              <a:rPr lang="pt-BR" sz="2400" b="1" dirty="0">
                <a:solidFill>
                  <a:schemeClr val="tx2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PROGRAMA DE QUALIFICAÇÃO DAS REDES DE </a:t>
            </a:r>
          </a:p>
          <a:p>
            <a:pPr algn="ctr">
              <a:spcAft>
                <a:spcPts val="800"/>
              </a:spcAft>
            </a:pPr>
            <a:r>
              <a:rPr lang="pt-BR" sz="2400" b="1" dirty="0">
                <a:solidFill>
                  <a:schemeClr val="tx2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VIGILÂNCIA EM SAÚDE </a:t>
            </a:r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32B72FEA-774D-4025-8806-38485A4D21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55016" y="215162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4055ABF0-0F5F-4AEC-8793-CD814BE1FE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19226" y="2204725"/>
            <a:ext cx="1506439" cy="403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ESTRUTURA</a:t>
            </a:r>
          </a:p>
        </p:txBody>
      </p:sp>
      <p:pic>
        <p:nvPicPr>
          <p:cNvPr id="1026" name="Picture 2" descr="SUS Logo – Sistema Único de Saúde Logo - PNG e Vetor - Download de Logo">
            <a:extLst>
              <a:ext uri="{FF2B5EF4-FFF2-40B4-BE49-F238E27FC236}">
                <a16:creationId xmlns:a16="http://schemas.microsoft.com/office/drawing/2014/main" id="{BC5D7C9D-5A51-42A7-A70A-52D1D6FF38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02" y="3854968"/>
            <a:ext cx="1240376" cy="566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B86CEF96-0BB5-4D19-B2E1-D32E9DDE368B}"/>
              </a:ext>
            </a:extLst>
          </p:cNvPr>
          <p:cNvSpPr txBox="1"/>
          <p:nvPr/>
        </p:nvSpPr>
        <p:spPr>
          <a:xfrm>
            <a:off x="-57078" y="1353431"/>
            <a:ext cx="163361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pt-BR" sz="2000" b="1" dirty="0">
                <a:solidFill>
                  <a:srgbClr val="284173"/>
                </a:solidFill>
                <a:ea typeface="Segoe UI" pitchFamily="34" charset="0"/>
                <a:cs typeface="Segoe UI"/>
              </a:rPr>
              <a:t>Subsecretaria de </a:t>
            </a:r>
          </a:p>
          <a:p>
            <a:pPr algn="ctr" fontAlgn="ctr"/>
            <a:r>
              <a:rPr lang="pt-BR" sz="2000" b="1" dirty="0">
                <a:solidFill>
                  <a:srgbClr val="284173"/>
                </a:solidFill>
                <a:ea typeface="Segoe UI" pitchFamily="34" charset="0"/>
                <a:cs typeface="Segoe UI"/>
              </a:rPr>
              <a:t>Vigilância em Saúde</a:t>
            </a:r>
          </a:p>
        </p:txBody>
      </p:sp>
      <p:sp>
        <p:nvSpPr>
          <p:cNvPr id="23" name="Retângulo: Cantos Arredondados 22">
            <a:extLst>
              <a:ext uri="{FF2B5EF4-FFF2-40B4-BE49-F238E27FC236}">
                <a16:creationId xmlns:a16="http://schemas.microsoft.com/office/drawing/2014/main" id="{823C86CC-A478-4A91-850D-F822A471A935}"/>
              </a:ext>
            </a:extLst>
          </p:cNvPr>
          <p:cNvSpPr/>
          <p:nvPr/>
        </p:nvSpPr>
        <p:spPr>
          <a:xfrm>
            <a:off x="2267152" y="1764585"/>
            <a:ext cx="2326548" cy="1096241"/>
          </a:xfrm>
          <a:prstGeom prst="round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tângulo: Cantos Arredondados 25">
            <a:extLst>
              <a:ext uri="{FF2B5EF4-FFF2-40B4-BE49-F238E27FC236}">
                <a16:creationId xmlns:a16="http://schemas.microsoft.com/office/drawing/2014/main" id="{E16EB66A-B17F-4459-AFBE-B64E52C57D48}"/>
              </a:ext>
            </a:extLst>
          </p:cNvPr>
          <p:cNvSpPr/>
          <p:nvPr/>
        </p:nvSpPr>
        <p:spPr>
          <a:xfrm>
            <a:off x="6192086" y="1755899"/>
            <a:ext cx="2326548" cy="1096241"/>
          </a:xfrm>
          <a:prstGeom prst="round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tângulo: Cantos Arredondados 27">
            <a:extLst>
              <a:ext uri="{FF2B5EF4-FFF2-40B4-BE49-F238E27FC236}">
                <a16:creationId xmlns:a16="http://schemas.microsoft.com/office/drawing/2014/main" id="{DE1B5F09-10B2-4731-8327-6AA7726BDE35}"/>
              </a:ext>
            </a:extLst>
          </p:cNvPr>
          <p:cNvSpPr/>
          <p:nvPr/>
        </p:nvSpPr>
        <p:spPr>
          <a:xfrm>
            <a:off x="5762966" y="3235015"/>
            <a:ext cx="2503105" cy="1423097"/>
          </a:xfrm>
          <a:prstGeom prst="round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Imagem 31" descr="sdfsdggffg.png">
            <a:extLst>
              <a:ext uri="{FF2B5EF4-FFF2-40B4-BE49-F238E27FC236}">
                <a16:creationId xmlns:a16="http://schemas.microsoft.com/office/drawing/2014/main" id="{8E8322A8-55EC-494B-935A-CA826B416B7E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932629" y="4256689"/>
            <a:ext cx="196972" cy="196688"/>
          </a:xfrm>
          <a:prstGeom prst="rect">
            <a:avLst/>
          </a:prstGeom>
        </p:spPr>
      </p:pic>
      <p:sp>
        <p:nvSpPr>
          <p:cNvPr id="33" name="Retângulo: Cantos Arredondados 32">
            <a:extLst>
              <a:ext uri="{FF2B5EF4-FFF2-40B4-BE49-F238E27FC236}">
                <a16:creationId xmlns:a16="http://schemas.microsoft.com/office/drawing/2014/main" id="{EF092407-AED1-4478-8334-853AF86055F2}"/>
              </a:ext>
            </a:extLst>
          </p:cNvPr>
          <p:cNvSpPr/>
          <p:nvPr/>
        </p:nvSpPr>
        <p:spPr>
          <a:xfrm>
            <a:off x="4743223" y="2174994"/>
            <a:ext cx="1357518" cy="455023"/>
          </a:xfrm>
          <a:prstGeom prst="round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270DD806-6D5A-47A8-C3A4-85B47DF500C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30331" y="3213359"/>
            <a:ext cx="2527550" cy="1517235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12AEB96-75DC-5DAB-B79A-0D1BA521C73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5562" y="2641327"/>
            <a:ext cx="1085182" cy="329213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D648479D-05EE-0A77-2B2B-BF79577D039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21532" y="4256689"/>
            <a:ext cx="201185" cy="195089"/>
          </a:xfrm>
          <a:prstGeom prst="rect">
            <a:avLst/>
          </a:prstGeom>
        </p:spPr>
      </p:pic>
      <p:sp>
        <p:nvSpPr>
          <p:cNvPr id="24" name="CaixaDeTexto 23">
            <a:extLst>
              <a:ext uri="{FF2B5EF4-FFF2-40B4-BE49-F238E27FC236}">
                <a16:creationId xmlns:a16="http://schemas.microsoft.com/office/drawing/2014/main" id="{ACF1699F-89EC-4C47-88C2-9317D5C13AD9}"/>
              </a:ext>
            </a:extLst>
          </p:cNvPr>
          <p:cNvSpPr txBox="1"/>
          <p:nvPr/>
        </p:nvSpPr>
        <p:spPr>
          <a:xfrm>
            <a:off x="2392678" y="1951491"/>
            <a:ext cx="20521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Gestão de  Projetos e Processos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09E09685-8852-5E0D-5416-FA6EF3B5210F}"/>
              </a:ext>
            </a:extLst>
          </p:cNvPr>
          <p:cNvSpPr txBox="1"/>
          <p:nvPr/>
        </p:nvSpPr>
        <p:spPr>
          <a:xfrm>
            <a:off x="6602226" y="1824655"/>
            <a:ext cx="143438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Formação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e 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Qualificação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Profissional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AF11C1B1-C1E5-DF87-DA4D-65A3BAE21BD9}"/>
              </a:ext>
            </a:extLst>
          </p:cNvPr>
          <p:cNvSpPr txBox="1"/>
          <p:nvPr/>
        </p:nvSpPr>
        <p:spPr>
          <a:xfrm>
            <a:off x="2838001" y="3309382"/>
            <a:ext cx="2214527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Análise de  Dados e  </a:t>
            </a:r>
          </a:p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Sistemas de  apoio a decisão</a:t>
            </a:r>
          </a:p>
          <a:p>
            <a:pPr algn="ctr"/>
            <a:r>
              <a:rPr lang="pt-BR" sz="1100" b="1" dirty="0">
                <a:solidFill>
                  <a:schemeClr val="accent1">
                    <a:lumMod val="75000"/>
                  </a:schemeClr>
                </a:solidFill>
              </a:rPr>
              <a:t>Curso de Análise de Dados para Qualificação da Gestão na Saúde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D72CE143-970D-6DA4-9D26-B2FE664FDF6F}"/>
              </a:ext>
            </a:extLst>
          </p:cNvPr>
          <p:cNvSpPr txBox="1"/>
          <p:nvPr/>
        </p:nvSpPr>
        <p:spPr>
          <a:xfrm>
            <a:off x="5932629" y="3256817"/>
            <a:ext cx="2321917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Desenvolvimento de Novas Tecnologias e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Inovação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1200" b="1" dirty="0" err="1">
                <a:solidFill>
                  <a:schemeClr val="accent1">
                    <a:lumMod val="75000"/>
                  </a:schemeClr>
                </a:solidFill>
              </a:rPr>
              <a:t>Observatório</a:t>
            </a:r>
            <a:r>
              <a:rPr lang="en-US" sz="1200" b="1" dirty="0">
                <a:solidFill>
                  <a:schemeClr val="accent1">
                    <a:lumMod val="75000"/>
                  </a:schemeClr>
                </a:solidFill>
              </a:rPr>
              <a:t> de </a:t>
            </a:r>
            <a:r>
              <a:rPr lang="en-US" sz="1200" b="1" dirty="0" err="1">
                <a:solidFill>
                  <a:schemeClr val="accent1">
                    <a:lumMod val="75000"/>
                  </a:schemeClr>
                </a:solidFill>
              </a:rPr>
              <a:t>Tuberculose</a:t>
            </a:r>
            <a:endParaRPr lang="en-US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651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A40E1B6F-B178-4E53-884B-6815C4327E16}"/>
              </a:ext>
            </a:extLst>
          </p:cNvPr>
          <p:cNvSpPr/>
          <p:nvPr/>
        </p:nvSpPr>
        <p:spPr>
          <a:xfrm>
            <a:off x="1512227" y="106724"/>
            <a:ext cx="7437808" cy="31749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83" t="40341" r="14015" b="25690"/>
          <a:stretch/>
        </p:blipFill>
        <p:spPr bwMode="auto">
          <a:xfrm rot="16200000" flipV="1">
            <a:off x="-844162" y="2225619"/>
            <a:ext cx="5143500" cy="814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3536CBA6-E50F-4719-A171-150A6788058D}"/>
              </a:ext>
            </a:extLst>
          </p:cNvPr>
          <p:cNvSpPr txBox="1"/>
          <p:nvPr/>
        </p:nvSpPr>
        <p:spPr>
          <a:xfrm>
            <a:off x="3608809" y="774032"/>
            <a:ext cx="389316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,Sans-Serif"/>
              <a:buChar char="v"/>
            </a:pPr>
            <a:endParaRPr lang="pt-BR" b="1">
              <a:solidFill>
                <a:srgbClr val="002060"/>
              </a:solidFill>
              <a:cs typeface="Calibri"/>
            </a:endParaRPr>
          </a:p>
        </p:txBody>
      </p:sp>
      <p:pic>
        <p:nvPicPr>
          <p:cNvPr id="22" name="Imagem 21" descr="sdfsdggffg.png">
            <a:extLst>
              <a:ext uri="{FF2B5EF4-FFF2-40B4-BE49-F238E27FC236}">
                <a16:creationId xmlns:a16="http://schemas.microsoft.com/office/drawing/2014/main" id="{7E31C292-7A69-4F49-9FF6-FDF31500BA7F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09272" y="506002"/>
            <a:ext cx="196972" cy="196688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CA618A88-AE1B-4515-8E25-07F25701E7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96" y="506002"/>
            <a:ext cx="1195253" cy="681518"/>
          </a:xfrm>
          <a:prstGeom prst="rect">
            <a:avLst/>
          </a:prstGeom>
        </p:spPr>
      </p:pic>
      <p:pic>
        <p:nvPicPr>
          <p:cNvPr id="21" name="Figura1" descr="icepi">
            <a:extLst>
              <a:ext uri="{FF2B5EF4-FFF2-40B4-BE49-F238E27FC236}">
                <a16:creationId xmlns:a16="http://schemas.microsoft.com/office/drawing/2014/main" id="{96F55DB1-BC57-4E24-8BE2-D576C67A50E6}"/>
              </a:ext>
            </a:extLst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173" y="2890210"/>
            <a:ext cx="1087299" cy="333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2">
            <a:extLst>
              <a:ext uri="{FF2B5EF4-FFF2-40B4-BE49-F238E27FC236}">
                <a16:creationId xmlns:a16="http://schemas.microsoft.com/office/drawing/2014/main" id="{32B72FEA-774D-4025-8806-38485A4D21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63128" y="225395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4055ABF0-0F5F-4AEC-8793-CD814BE1FE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1460022"/>
            <a:ext cx="814635" cy="814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SUS Logo – Sistema Único de Saúde Logo - PNG e Vetor - Download de Logo">
            <a:extLst>
              <a:ext uri="{FF2B5EF4-FFF2-40B4-BE49-F238E27FC236}">
                <a16:creationId xmlns:a16="http://schemas.microsoft.com/office/drawing/2014/main" id="{BC5D7C9D-5A51-42A7-A70A-52D1D6FF38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52" y="4230686"/>
            <a:ext cx="949020" cy="4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952D59E3-7493-4335-9C46-504E9ADB2FA2}"/>
              </a:ext>
            </a:extLst>
          </p:cNvPr>
          <p:cNvSpPr txBox="1"/>
          <p:nvPr/>
        </p:nvSpPr>
        <p:spPr>
          <a:xfrm>
            <a:off x="-74459" y="1736048"/>
            <a:ext cx="149751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pt-BR" sz="1600" b="1" dirty="0">
                <a:solidFill>
                  <a:srgbClr val="284173"/>
                </a:solidFill>
                <a:ea typeface="Segoe UI" pitchFamily="34" charset="0"/>
                <a:cs typeface="Segoe UI"/>
              </a:rPr>
              <a:t>Subsecretaria </a:t>
            </a:r>
          </a:p>
          <a:p>
            <a:pPr algn="ctr" fontAlgn="ctr"/>
            <a:r>
              <a:rPr lang="pt-BR" sz="1600" b="1" dirty="0">
                <a:solidFill>
                  <a:srgbClr val="284173"/>
                </a:solidFill>
                <a:ea typeface="Segoe UI" pitchFamily="34" charset="0"/>
                <a:cs typeface="Segoe UI"/>
              </a:rPr>
              <a:t>de </a:t>
            </a:r>
          </a:p>
          <a:p>
            <a:pPr algn="ctr" fontAlgn="ctr"/>
            <a:r>
              <a:rPr lang="pt-BR" sz="1600" b="1" dirty="0">
                <a:solidFill>
                  <a:srgbClr val="284173"/>
                </a:solidFill>
                <a:ea typeface="Segoe UI" pitchFamily="34" charset="0"/>
                <a:cs typeface="Segoe UI"/>
              </a:rPr>
              <a:t>Vigilância em Saúde</a:t>
            </a:r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5D9A3143-E582-4061-B071-4E0933289B89}"/>
              </a:ext>
            </a:extLst>
          </p:cNvPr>
          <p:cNvSpPr/>
          <p:nvPr/>
        </p:nvSpPr>
        <p:spPr>
          <a:xfrm>
            <a:off x="1520284" y="774032"/>
            <a:ext cx="3580086" cy="4236188"/>
          </a:xfrm>
          <a:prstGeom prst="round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tângulo: Cantos Arredondados 25">
            <a:extLst>
              <a:ext uri="{FF2B5EF4-FFF2-40B4-BE49-F238E27FC236}">
                <a16:creationId xmlns:a16="http://schemas.microsoft.com/office/drawing/2014/main" id="{45767A6C-9B35-4833-B588-359E1996D3A9}"/>
              </a:ext>
            </a:extLst>
          </p:cNvPr>
          <p:cNvSpPr/>
          <p:nvPr/>
        </p:nvSpPr>
        <p:spPr>
          <a:xfrm>
            <a:off x="5385908" y="702690"/>
            <a:ext cx="3498180" cy="4297927"/>
          </a:xfrm>
          <a:prstGeom prst="round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C7CFB7ED-67B0-3E97-DF17-C26B5616848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89556" y="133647"/>
            <a:ext cx="5883150" cy="286537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A0903EBA-910A-FD4D-430A-1B96C9746469}"/>
              </a:ext>
            </a:extLst>
          </p:cNvPr>
          <p:cNvSpPr txBox="1"/>
          <p:nvPr/>
        </p:nvSpPr>
        <p:spPr>
          <a:xfrm>
            <a:off x="1613697" y="858588"/>
            <a:ext cx="31955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1" dirty="0"/>
              <a:t>Area GPP</a:t>
            </a:r>
          </a:p>
          <a:p>
            <a:r>
              <a:rPr lang="pt-BR" sz="1200" dirty="0"/>
              <a:t>Estruturação da GPP na Subsecretaria de</a:t>
            </a:r>
          </a:p>
          <a:p>
            <a:r>
              <a:rPr lang="pt-BR" sz="1200" dirty="0"/>
              <a:t>Vigilância em Saúde da SESA/ES</a:t>
            </a:r>
            <a:endParaRPr lang="en-US" sz="1200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2709A447-1BCD-A70C-7F01-16797951A77A}"/>
              </a:ext>
            </a:extLst>
          </p:cNvPr>
          <p:cNvSpPr txBox="1"/>
          <p:nvPr/>
        </p:nvSpPr>
        <p:spPr>
          <a:xfrm>
            <a:off x="5483134" y="1575677"/>
            <a:ext cx="33520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/>
              <a:t>Estudo da Prevalência da Esquistossomose no</a:t>
            </a:r>
          </a:p>
          <a:p>
            <a:r>
              <a:rPr lang="pt-BR" sz="1200" dirty="0"/>
              <a:t>Estado do Espírito Santo</a:t>
            </a:r>
            <a:endParaRPr lang="en-US" sz="1200" dirty="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A05D0CAB-143D-A50B-8B39-34B6B3AB5D22}"/>
              </a:ext>
            </a:extLst>
          </p:cNvPr>
          <p:cNvSpPr txBox="1"/>
          <p:nvPr/>
        </p:nvSpPr>
        <p:spPr>
          <a:xfrm>
            <a:off x="1613281" y="1539155"/>
            <a:ext cx="33279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1" dirty="0"/>
              <a:t>Vigilância Sanitária</a:t>
            </a:r>
            <a:r>
              <a:rPr lang="pt-BR" sz="1200" dirty="0"/>
              <a:t>: Gestão da qualidade dos serviços, Transformação digital, Sistematização das Medidas Administrativas (Infrações Sanitárias), monitoramento de resíduos de pesticidas e qualidade sanitária dos medicamentos.</a:t>
            </a:r>
            <a:endParaRPr lang="en-US" sz="1200" dirty="0"/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8685D98D-D49E-E05A-F489-0390FB9C227B}"/>
              </a:ext>
            </a:extLst>
          </p:cNvPr>
          <p:cNvSpPr txBox="1"/>
          <p:nvPr/>
        </p:nvSpPr>
        <p:spPr>
          <a:xfrm>
            <a:off x="1591804" y="2554818"/>
            <a:ext cx="321670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1" dirty="0"/>
              <a:t>CIEVS</a:t>
            </a:r>
            <a:r>
              <a:rPr lang="pt-BR" sz="1200" dirty="0"/>
              <a:t>: Formação de equipe de Resposta Rápida nas Emergências em Saúde Pública no ES (Regionais)</a:t>
            </a:r>
            <a:endParaRPr lang="en-US" sz="1200" dirty="0"/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795B79F3-1051-6488-91D8-A5AA89BFF6DB}"/>
              </a:ext>
            </a:extLst>
          </p:cNvPr>
          <p:cNvSpPr txBox="1"/>
          <p:nvPr/>
        </p:nvSpPr>
        <p:spPr>
          <a:xfrm>
            <a:off x="1618918" y="3153646"/>
            <a:ext cx="33775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1" dirty="0"/>
              <a:t>Núcleo de Informação</a:t>
            </a:r>
            <a:r>
              <a:rPr lang="pt-BR" sz="1200" dirty="0">
                <a:solidFill>
                  <a:srgbClr val="FF0000"/>
                </a:solidFill>
              </a:rPr>
              <a:t>: Inteligência Epidemiológica em Vigilância em Saúde: estruturação e implantação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6538E703-C59F-EAF1-098B-EA37DDC064EC}"/>
              </a:ext>
            </a:extLst>
          </p:cNvPr>
          <p:cNvSpPr txBox="1"/>
          <p:nvPr/>
        </p:nvSpPr>
        <p:spPr>
          <a:xfrm>
            <a:off x="5483134" y="2188837"/>
            <a:ext cx="321820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1" dirty="0"/>
              <a:t>Formação:</a:t>
            </a:r>
          </a:p>
          <a:p>
            <a:r>
              <a:rPr lang="pt-BR" sz="1200" dirty="0">
                <a:solidFill>
                  <a:srgbClr val="FF0000"/>
                </a:solidFill>
              </a:rPr>
              <a:t>Epidemiologia de campo e “</a:t>
            </a:r>
            <a:r>
              <a:rPr lang="pt-BR" sz="1200" b="1" dirty="0">
                <a:solidFill>
                  <a:srgbClr val="FF0000"/>
                </a:solidFill>
              </a:rPr>
              <a:t>sala</a:t>
            </a:r>
            <a:r>
              <a:rPr lang="pt-BR" sz="1200" dirty="0">
                <a:solidFill>
                  <a:srgbClr val="FF0000"/>
                </a:solidFill>
              </a:rPr>
              <a:t> </a:t>
            </a:r>
            <a:r>
              <a:rPr lang="pt-BR" sz="1200" b="1" dirty="0">
                <a:solidFill>
                  <a:srgbClr val="FF0000"/>
                </a:solidFill>
              </a:rPr>
              <a:t>de inteligência epidemiológica”</a:t>
            </a:r>
          </a:p>
          <a:p>
            <a:endParaRPr lang="pt-BR" sz="1200" dirty="0"/>
          </a:p>
          <a:p>
            <a:r>
              <a:rPr lang="pt-BR" sz="1200" dirty="0"/>
              <a:t>Pós-graduação em </a:t>
            </a:r>
            <a:r>
              <a:rPr lang="pt-BR" sz="1200" dirty="0" err="1"/>
              <a:t>Hansenologia</a:t>
            </a:r>
            <a:endParaRPr lang="pt-BR" sz="1200" dirty="0"/>
          </a:p>
          <a:p>
            <a:endParaRPr lang="pt-BR" sz="1200" dirty="0"/>
          </a:p>
          <a:p>
            <a:r>
              <a:rPr lang="pt-BR" sz="1200" dirty="0"/>
              <a:t>Pós-graduação em Imunização</a:t>
            </a:r>
            <a:endParaRPr lang="en-US" sz="1200" dirty="0"/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6A172609-1770-B2B8-7E85-59EE6D34820D}"/>
              </a:ext>
            </a:extLst>
          </p:cNvPr>
          <p:cNvSpPr txBox="1"/>
          <p:nvPr/>
        </p:nvSpPr>
        <p:spPr>
          <a:xfrm>
            <a:off x="1688852" y="4299592"/>
            <a:ext cx="33048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1" dirty="0" err="1"/>
              <a:t>Ciatox</a:t>
            </a:r>
            <a:r>
              <a:rPr lang="pt-BR" sz="1200" dirty="0"/>
              <a:t>: Regionalização do Sistema de Vigilância em Saúde das Intoxicações Exógenas no ES</a:t>
            </a:r>
            <a:endParaRPr lang="en-US" sz="1200" dirty="0"/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7FBDDA42-DFF2-8386-93DE-E6A7F6C7B06A}"/>
              </a:ext>
            </a:extLst>
          </p:cNvPr>
          <p:cNvSpPr txBox="1"/>
          <p:nvPr/>
        </p:nvSpPr>
        <p:spPr>
          <a:xfrm>
            <a:off x="5483135" y="3540661"/>
            <a:ext cx="31879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/>
              <a:t>Capacitação de profissionais de saúde da atenção primária e rede de urgência para enfrentamento dos </a:t>
            </a:r>
            <a:r>
              <a:rPr lang="pt-BR" sz="1200" u="sng" dirty="0"/>
              <a:t>acidentes por animais peçonhentos no ES. </a:t>
            </a:r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967EB0D8-6873-4D0B-CD09-3FB5AC157204}"/>
              </a:ext>
            </a:extLst>
          </p:cNvPr>
          <p:cNvSpPr txBox="1"/>
          <p:nvPr/>
        </p:nvSpPr>
        <p:spPr>
          <a:xfrm>
            <a:off x="5425602" y="881334"/>
            <a:ext cx="33332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1" dirty="0"/>
              <a:t>Vigilância Epidemiológica: </a:t>
            </a:r>
          </a:p>
          <a:p>
            <a:r>
              <a:rPr lang="pt-BR" sz="1200" dirty="0"/>
              <a:t>Estruturação da Rede de Atenção e Vigilância</a:t>
            </a:r>
          </a:p>
          <a:p>
            <a:r>
              <a:rPr lang="pt-BR" sz="1200" dirty="0"/>
              <a:t>em saúde às pessoas em </a:t>
            </a:r>
            <a:r>
              <a:rPr lang="pt-BR" sz="1200" u="sng" dirty="0"/>
              <a:t>situação de violência</a:t>
            </a:r>
            <a:endParaRPr lang="en-US" sz="1200" u="sng" dirty="0"/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486D8005-B925-DCF2-F63B-8186086AF516}"/>
              </a:ext>
            </a:extLst>
          </p:cNvPr>
          <p:cNvSpPr txBox="1"/>
          <p:nvPr/>
        </p:nvSpPr>
        <p:spPr>
          <a:xfrm>
            <a:off x="1635268" y="3799977"/>
            <a:ext cx="35923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1" dirty="0"/>
              <a:t>Saúde do Trabalhador</a:t>
            </a:r>
            <a:r>
              <a:rPr lang="pt-BR" sz="1200" dirty="0"/>
              <a:t>: Reestruturação da Rede Estadual de Atenção à Saúde do Trabalhador no ES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1341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A40E1B6F-B178-4E53-884B-6815C4327E16}"/>
              </a:ext>
            </a:extLst>
          </p:cNvPr>
          <p:cNvSpPr/>
          <p:nvPr/>
        </p:nvSpPr>
        <p:spPr>
          <a:xfrm>
            <a:off x="1512227" y="106724"/>
            <a:ext cx="7437808" cy="23137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83" t="40341" r="14015" b="25690"/>
          <a:stretch/>
        </p:blipFill>
        <p:spPr bwMode="auto">
          <a:xfrm rot="16200000" flipV="1">
            <a:off x="-458709" y="1687970"/>
            <a:ext cx="5143500" cy="1767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3536CBA6-E50F-4719-A171-150A6788058D}"/>
              </a:ext>
            </a:extLst>
          </p:cNvPr>
          <p:cNvSpPr txBox="1"/>
          <p:nvPr/>
        </p:nvSpPr>
        <p:spPr>
          <a:xfrm>
            <a:off x="1496052" y="438987"/>
            <a:ext cx="7509860" cy="8617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sz="1600" dirty="0">
                <a:cs typeface="Calibri"/>
              </a:rPr>
              <a:t>SSVS - SESA – ES</a:t>
            </a:r>
          </a:p>
          <a:p>
            <a:pPr algn="ctr"/>
            <a:r>
              <a:rPr lang="pt-BR" sz="1600" b="1" dirty="0">
                <a:solidFill>
                  <a:srgbClr val="002060"/>
                </a:solidFill>
                <a:cs typeface="Calibri"/>
              </a:rPr>
              <a:t> SSVS (Central) – realização de c</a:t>
            </a:r>
            <a:r>
              <a:rPr lang="pt-BR" sz="1600" b="1" dirty="0">
                <a:solidFill>
                  <a:schemeClr val="tx2">
                    <a:lumMod val="75000"/>
                  </a:schemeClr>
                </a:solidFill>
                <a:cs typeface="Calibri"/>
              </a:rPr>
              <a:t>iên</a:t>
            </a:r>
            <a:r>
              <a:rPr lang="pt-BR" sz="1600" b="1" dirty="0">
                <a:solidFill>
                  <a:srgbClr val="002060"/>
                </a:solidFill>
                <a:cs typeface="Calibri"/>
              </a:rPr>
              <a:t>cia crítica de dados e informações de saúde para a tomada de decisão.     </a:t>
            </a:r>
            <a:r>
              <a:rPr lang="pt-BR" b="1" dirty="0">
                <a:solidFill>
                  <a:schemeClr val="tx2">
                    <a:lumMod val="60000"/>
                    <a:lumOff val="40000"/>
                  </a:schemeClr>
                </a:solidFill>
                <a:cs typeface="Calibri"/>
              </a:rPr>
              <a:t>(Estratégico) 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CA618A88-AE1B-4515-8E25-07F25701E7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08" y="492729"/>
            <a:ext cx="1078241" cy="551737"/>
          </a:xfrm>
          <a:prstGeom prst="rect">
            <a:avLst/>
          </a:prstGeom>
        </p:spPr>
      </p:pic>
      <p:pic>
        <p:nvPicPr>
          <p:cNvPr id="21" name="Figura1" descr="icepi">
            <a:extLst>
              <a:ext uri="{FF2B5EF4-FFF2-40B4-BE49-F238E27FC236}">
                <a16:creationId xmlns:a16="http://schemas.microsoft.com/office/drawing/2014/main" id="{96F55DB1-BC57-4E24-8BE2-D576C67A50E6}"/>
              </a:ext>
            </a:extLst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8044" y="2906837"/>
            <a:ext cx="1087299" cy="333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2">
            <a:extLst>
              <a:ext uri="{FF2B5EF4-FFF2-40B4-BE49-F238E27FC236}">
                <a16:creationId xmlns:a16="http://schemas.microsoft.com/office/drawing/2014/main" id="{32B72FEA-774D-4025-8806-38485A4D21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13785" y="225244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4055ABF0-0F5F-4AEC-8793-CD814BE1FE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364194" y="1392504"/>
            <a:ext cx="814635" cy="814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SUS Logo – Sistema Único de Saúde Logo - PNG e Vetor - Download de Logo">
            <a:extLst>
              <a:ext uri="{FF2B5EF4-FFF2-40B4-BE49-F238E27FC236}">
                <a16:creationId xmlns:a16="http://schemas.microsoft.com/office/drawing/2014/main" id="{BC5D7C9D-5A51-42A7-A70A-52D1D6FF38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6" y="4266761"/>
            <a:ext cx="949020" cy="4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952D59E3-7493-4335-9C46-504E9ADB2FA2}"/>
              </a:ext>
            </a:extLst>
          </p:cNvPr>
          <p:cNvSpPr txBox="1"/>
          <p:nvPr/>
        </p:nvSpPr>
        <p:spPr>
          <a:xfrm>
            <a:off x="-131841" y="1829619"/>
            <a:ext cx="149751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pt-BR" sz="1600" b="1" dirty="0">
                <a:solidFill>
                  <a:srgbClr val="284173"/>
                </a:solidFill>
                <a:ea typeface="Segoe UI" pitchFamily="34" charset="0"/>
                <a:cs typeface="Segoe UI"/>
              </a:rPr>
              <a:t>Subsecretaria </a:t>
            </a:r>
          </a:p>
          <a:p>
            <a:pPr algn="ctr" fontAlgn="ctr"/>
            <a:r>
              <a:rPr lang="pt-BR" sz="1600" b="1" dirty="0">
                <a:solidFill>
                  <a:srgbClr val="284173"/>
                </a:solidFill>
                <a:ea typeface="Segoe UI" pitchFamily="34" charset="0"/>
                <a:cs typeface="Segoe UI"/>
              </a:rPr>
              <a:t>de </a:t>
            </a:r>
          </a:p>
          <a:p>
            <a:pPr algn="ctr" fontAlgn="ctr"/>
            <a:r>
              <a:rPr lang="pt-BR" sz="1600" b="1" dirty="0">
                <a:solidFill>
                  <a:srgbClr val="284173"/>
                </a:solidFill>
                <a:ea typeface="Segoe UI" pitchFamily="34" charset="0"/>
                <a:cs typeface="Segoe UI"/>
              </a:rPr>
              <a:t>Vigilância em Saúde</a:t>
            </a:r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5D9A3143-E582-4061-B071-4E0933289B89}"/>
              </a:ext>
            </a:extLst>
          </p:cNvPr>
          <p:cNvSpPr/>
          <p:nvPr/>
        </p:nvSpPr>
        <p:spPr>
          <a:xfrm>
            <a:off x="1621331" y="2680694"/>
            <a:ext cx="7328703" cy="2462805"/>
          </a:xfrm>
          <a:prstGeom prst="round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C7CFB7ED-67B0-3E97-DF17-C26B5616848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79986" y="142884"/>
            <a:ext cx="5883150" cy="208624"/>
          </a:xfrm>
          <a:prstGeom prst="rect">
            <a:avLst/>
          </a:prstGeom>
        </p:spPr>
      </p:pic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2E4CD57B-E9D6-D039-9A76-69FD43AC5408}"/>
              </a:ext>
            </a:extLst>
          </p:cNvPr>
          <p:cNvSpPr/>
          <p:nvPr/>
        </p:nvSpPr>
        <p:spPr>
          <a:xfrm>
            <a:off x="1580820" y="410171"/>
            <a:ext cx="7549860" cy="920607"/>
          </a:xfrm>
          <a:prstGeom prst="round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F63FF89-3532-7490-8D9B-6F570AEE4C91}"/>
              </a:ext>
            </a:extLst>
          </p:cNvPr>
          <p:cNvSpPr txBox="1"/>
          <p:nvPr/>
        </p:nvSpPr>
        <p:spPr>
          <a:xfrm>
            <a:off x="3448220" y="2722171"/>
            <a:ext cx="3815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Apoio aos MUNICÍPIOS </a:t>
            </a:r>
            <a:r>
              <a:rPr lang="pt-B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(Operacional)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E685A1FD-33BF-51C0-B05E-587317C582E9}"/>
              </a:ext>
            </a:extLst>
          </p:cNvPr>
          <p:cNvSpPr txBox="1"/>
          <p:nvPr/>
        </p:nvSpPr>
        <p:spPr>
          <a:xfrm>
            <a:off x="6053599" y="1478162"/>
            <a:ext cx="320096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chemeClr val="tx2">
                    <a:lumMod val="75000"/>
                  </a:schemeClr>
                </a:solidFill>
              </a:rPr>
              <a:t>Interfaces articuladas entre os sistemas Locais – Regionais </a:t>
            </a:r>
            <a:r>
              <a:rPr lang="pt-BR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(Tático)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CBB0F07-F46E-287F-5EF7-03CCDE8EB2EB}"/>
              </a:ext>
            </a:extLst>
          </p:cNvPr>
          <p:cNvSpPr txBox="1"/>
          <p:nvPr/>
        </p:nvSpPr>
        <p:spPr>
          <a:xfrm>
            <a:off x="2027620" y="3002894"/>
            <a:ext cx="6886215" cy="2080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b="1" dirty="0">
                <a:solidFill>
                  <a:schemeClr val="tx2"/>
                </a:solidFill>
              </a:rPr>
              <a:t>Na identificação de fatores de risco </a:t>
            </a:r>
          </a:p>
          <a:p>
            <a:pPr algn="just">
              <a:lnSpc>
                <a:spcPct val="150000"/>
              </a:lnSpc>
            </a:pPr>
            <a:endParaRPr lang="pt-BR" sz="800" b="1" dirty="0">
              <a:solidFill>
                <a:schemeClr val="tx2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b="1" dirty="0">
                <a:solidFill>
                  <a:schemeClr val="tx2"/>
                </a:solidFill>
              </a:rPr>
              <a:t>Na análise da situação de saúde e de seus possíveis determinantes/condicionantes</a:t>
            </a:r>
          </a:p>
          <a:p>
            <a:pPr algn="just">
              <a:lnSpc>
                <a:spcPct val="150000"/>
              </a:lnSpc>
            </a:pPr>
            <a:endParaRPr lang="pt-BR" sz="800" b="1" dirty="0">
              <a:solidFill>
                <a:schemeClr val="tx2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b="1" dirty="0">
                <a:solidFill>
                  <a:schemeClr val="tx2"/>
                </a:solidFill>
              </a:rPr>
              <a:t>Nas operações</a:t>
            </a:r>
            <a:endParaRPr lang="pt-BR" sz="1200" b="1" dirty="0">
              <a:solidFill>
                <a:schemeClr val="tx2"/>
              </a:solidFill>
            </a:endParaRP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8B0A6FDD-E690-93E7-9584-F8D014CBFA26}"/>
              </a:ext>
            </a:extLst>
          </p:cNvPr>
          <p:cNvSpPr txBox="1"/>
          <p:nvPr/>
        </p:nvSpPr>
        <p:spPr>
          <a:xfrm>
            <a:off x="4524521" y="1720498"/>
            <a:ext cx="1220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REGIONAIS</a:t>
            </a:r>
            <a:endParaRPr lang="en-US" dirty="0"/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13B3F683-0D66-8266-6205-F71CC3FEAE6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V="1">
            <a:off x="3805679" y="1681479"/>
            <a:ext cx="201185" cy="195166"/>
          </a:xfrm>
          <a:prstGeom prst="rect">
            <a:avLst/>
          </a:prstGeom>
        </p:spPr>
      </p:pic>
      <p:pic>
        <p:nvPicPr>
          <p:cNvPr id="23" name="Imagem 22">
            <a:extLst>
              <a:ext uri="{FF2B5EF4-FFF2-40B4-BE49-F238E27FC236}">
                <a16:creationId xmlns:a16="http://schemas.microsoft.com/office/drawing/2014/main" id="{DC53713E-4F07-678A-B0AC-31CC86C627A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27689" y="1603189"/>
            <a:ext cx="1370617" cy="447369"/>
          </a:xfrm>
          <a:prstGeom prst="rect">
            <a:avLst/>
          </a:prstGeom>
          <a:effectLst>
            <a:outerShdw blurRad="50800" dist="50800" dir="5400000" algn="ctr" rotWithShape="0">
              <a:schemeClr val="tx2">
                <a:lumMod val="75000"/>
              </a:schemeClr>
            </a:outerShdw>
          </a:effectLst>
        </p:spPr>
      </p:pic>
      <p:sp>
        <p:nvSpPr>
          <p:cNvPr id="9" name="CaixaDeTexto 8"/>
          <p:cNvSpPr txBox="1"/>
          <p:nvPr/>
        </p:nvSpPr>
        <p:spPr>
          <a:xfrm>
            <a:off x="2272600" y="1596393"/>
            <a:ext cx="1315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Fortalecidas</a:t>
            </a:r>
          </a:p>
        </p:txBody>
      </p:sp>
      <p:cxnSp>
        <p:nvCxnSpPr>
          <p:cNvPr id="12" name="Conector de Seta Reta 11">
            <a:extLst>
              <a:ext uri="{FF2B5EF4-FFF2-40B4-BE49-F238E27FC236}">
                <a16:creationId xmlns:a16="http://schemas.microsoft.com/office/drawing/2014/main" id="{ECD93F06-57DF-B9A6-4EF7-7CBEB7255C52}"/>
              </a:ext>
            </a:extLst>
          </p:cNvPr>
          <p:cNvCxnSpPr>
            <a:cxnSpLocks/>
          </p:cNvCxnSpPr>
          <p:nvPr/>
        </p:nvCxnSpPr>
        <p:spPr>
          <a:xfrm>
            <a:off x="3625453" y="1932180"/>
            <a:ext cx="5277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m 18">
            <a:extLst>
              <a:ext uri="{FF2B5EF4-FFF2-40B4-BE49-F238E27FC236}">
                <a16:creationId xmlns:a16="http://schemas.microsoft.com/office/drawing/2014/main" id="{CFCD3D20-A245-0541-8D17-DCA411B72CF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5400000">
            <a:off x="4849827" y="2143510"/>
            <a:ext cx="419125" cy="201895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7F84D3F9-BBC4-934F-B880-A62635CFDB3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965083" y="2478953"/>
            <a:ext cx="201185" cy="195089"/>
          </a:xfrm>
          <a:prstGeom prst="rect">
            <a:avLst/>
          </a:prstGeom>
        </p:spPr>
      </p:pic>
      <p:pic>
        <p:nvPicPr>
          <p:cNvPr id="26" name="Imagem 25">
            <a:extLst>
              <a:ext uri="{FF2B5EF4-FFF2-40B4-BE49-F238E27FC236}">
                <a16:creationId xmlns:a16="http://schemas.microsoft.com/office/drawing/2014/main" id="{88426FC6-41BB-1912-D009-9F66A510CF4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826435" y="3199953"/>
            <a:ext cx="217526" cy="195089"/>
          </a:xfrm>
          <a:prstGeom prst="rect">
            <a:avLst/>
          </a:prstGeom>
        </p:spPr>
      </p:pic>
      <p:pic>
        <p:nvPicPr>
          <p:cNvPr id="28" name="Imagem 27">
            <a:extLst>
              <a:ext uri="{FF2B5EF4-FFF2-40B4-BE49-F238E27FC236}">
                <a16:creationId xmlns:a16="http://schemas.microsoft.com/office/drawing/2014/main" id="{D54797CC-148B-5C60-2ED5-6EC6E54BD7F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821987" y="3769621"/>
            <a:ext cx="201185" cy="195089"/>
          </a:xfrm>
          <a:prstGeom prst="rect">
            <a:avLst/>
          </a:prstGeom>
        </p:spPr>
      </p:pic>
      <p:pic>
        <p:nvPicPr>
          <p:cNvPr id="30" name="Imagem 29">
            <a:extLst>
              <a:ext uri="{FF2B5EF4-FFF2-40B4-BE49-F238E27FC236}">
                <a16:creationId xmlns:a16="http://schemas.microsoft.com/office/drawing/2014/main" id="{7595F3F9-63DA-CDCF-9B66-CEF44880A62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842776" y="4774975"/>
            <a:ext cx="201185" cy="195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539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A40E1B6F-B178-4E53-884B-6815C4327E16}"/>
              </a:ext>
            </a:extLst>
          </p:cNvPr>
          <p:cNvSpPr/>
          <p:nvPr/>
        </p:nvSpPr>
        <p:spPr>
          <a:xfrm>
            <a:off x="1512227" y="106724"/>
            <a:ext cx="7437808" cy="31749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83" t="40341" r="14015" b="25690"/>
          <a:stretch/>
        </p:blipFill>
        <p:spPr bwMode="auto">
          <a:xfrm rot="16200000" flipV="1">
            <a:off x="-477807" y="1794534"/>
            <a:ext cx="5143500" cy="1767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CA618A88-AE1B-4515-8E25-07F25701E7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088" y="506002"/>
            <a:ext cx="1062351" cy="530581"/>
          </a:xfrm>
          <a:prstGeom prst="rect">
            <a:avLst/>
          </a:prstGeom>
        </p:spPr>
      </p:pic>
      <p:pic>
        <p:nvPicPr>
          <p:cNvPr id="21" name="Figura1" descr="icepi">
            <a:extLst>
              <a:ext uri="{FF2B5EF4-FFF2-40B4-BE49-F238E27FC236}">
                <a16:creationId xmlns:a16="http://schemas.microsoft.com/office/drawing/2014/main" id="{96F55DB1-BC57-4E24-8BE2-D576C67A50E6}"/>
              </a:ext>
            </a:extLst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870503"/>
            <a:ext cx="1087299" cy="333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2">
            <a:extLst>
              <a:ext uri="{FF2B5EF4-FFF2-40B4-BE49-F238E27FC236}">
                <a16:creationId xmlns:a16="http://schemas.microsoft.com/office/drawing/2014/main" id="{32B72FEA-774D-4025-8806-38485A4D21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13785" y="225244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4055ABF0-0F5F-4AEC-8793-CD814BE1FE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364194" y="1392504"/>
            <a:ext cx="814635" cy="814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SUS Logo – Sistema Único de Saúde Logo - PNG e Vetor - Download de Logo">
            <a:extLst>
              <a:ext uri="{FF2B5EF4-FFF2-40B4-BE49-F238E27FC236}">
                <a16:creationId xmlns:a16="http://schemas.microsoft.com/office/drawing/2014/main" id="{BC5D7C9D-5A51-42A7-A70A-52D1D6FF38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" y="4253645"/>
            <a:ext cx="949020" cy="4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952D59E3-7493-4335-9C46-504E9ADB2FA2}"/>
              </a:ext>
            </a:extLst>
          </p:cNvPr>
          <p:cNvSpPr txBox="1"/>
          <p:nvPr/>
        </p:nvSpPr>
        <p:spPr>
          <a:xfrm>
            <a:off x="-153305" y="1700672"/>
            <a:ext cx="149751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pt-BR" sz="1600" b="1" dirty="0">
                <a:solidFill>
                  <a:srgbClr val="284173"/>
                </a:solidFill>
                <a:ea typeface="Segoe UI" pitchFamily="34" charset="0"/>
                <a:cs typeface="Segoe UI"/>
              </a:rPr>
              <a:t>Subsecretaria </a:t>
            </a:r>
          </a:p>
          <a:p>
            <a:pPr algn="ctr" fontAlgn="ctr"/>
            <a:r>
              <a:rPr lang="pt-BR" sz="1600" b="1" dirty="0">
                <a:solidFill>
                  <a:srgbClr val="284173"/>
                </a:solidFill>
                <a:ea typeface="Segoe UI" pitchFamily="34" charset="0"/>
                <a:cs typeface="Segoe UI"/>
              </a:rPr>
              <a:t>de </a:t>
            </a:r>
          </a:p>
          <a:p>
            <a:pPr algn="ctr" fontAlgn="ctr"/>
            <a:r>
              <a:rPr lang="pt-BR" sz="1600" b="1" dirty="0">
                <a:solidFill>
                  <a:srgbClr val="284173"/>
                </a:solidFill>
                <a:ea typeface="Segoe UI" pitchFamily="34" charset="0"/>
                <a:cs typeface="Segoe UI"/>
              </a:rPr>
              <a:t>Vigilância em Saúde</a:t>
            </a:r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5D9A3143-E582-4061-B071-4E0933289B89}"/>
              </a:ext>
            </a:extLst>
          </p:cNvPr>
          <p:cNvSpPr/>
          <p:nvPr/>
        </p:nvSpPr>
        <p:spPr>
          <a:xfrm>
            <a:off x="1952692" y="771292"/>
            <a:ext cx="6337738" cy="3867459"/>
          </a:xfrm>
          <a:prstGeom prst="round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C7CFB7ED-67B0-3E97-DF17-C26B5616848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79986" y="142883"/>
            <a:ext cx="5883150" cy="28653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8F63FF89-3532-7490-8D9B-6F570AEE4C91}"/>
              </a:ext>
            </a:extLst>
          </p:cNvPr>
          <p:cNvSpPr txBox="1"/>
          <p:nvPr/>
        </p:nvSpPr>
        <p:spPr>
          <a:xfrm>
            <a:off x="3855424" y="783194"/>
            <a:ext cx="2331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Apoio aos MUNICÍPIOS</a:t>
            </a:r>
            <a:endParaRPr lang="en-US" dirty="0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CBB0F07-F46E-287F-5EF7-03CCDE8EB2EB}"/>
              </a:ext>
            </a:extLst>
          </p:cNvPr>
          <p:cNvSpPr txBox="1"/>
          <p:nvPr/>
        </p:nvSpPr>
        <p:spPr>
          <a:xfrm>
            <a:off x="2086902" y="1222625"/>
            <a:ext cx="6057696" cy="2911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pt-BR" sz="800" b="1" dirty="0">
              <a:solidFill>
                <a:schemeClr val="tx2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BR" sz="1600" dirty="0"/>
              <a:t>Ações integradas de </a:t>
            </a:r>
            <a:r>
              <a:rPr lang="pt-BR" sz="1600" b="1" dirty="0"/>
              <a:t>Vigilância</a:t>
            </a:r>
            <a:r>
              <a:rPr lang="pt-BR" sz="1600" dirty="0"/>
              <a:t> e </a:t>
            </a:r>
            <a:r>
              <a:rPr lang="pt-BR" sz="1600" b="1" dirty="0"/>
              <a:t>Atenção</a:t>
            </a:r>
            <a:r>
              <a:rPr lang="pt-BR" sz="1600" dirty="0"/>
              <a:t> possibilitando  atuação mais direcionada sobre riscos, com respostas inovadoras e efetivas.</a:t>
            </a:r>
          </a:p>
          <a:p>
            <a:pPr algn="just"/>
            <a:endParaRPr lang="pt-BR" dirty="0"/>
          </a:p>
          <a:p>
            <a:pPr algn="ctr">
              <a:lnSpc>
                <a:spcPct val="150000"/>
              </a:lnSpc>
            </a:pPr>
            <a:r>
              <a:rPr lang="pt-BR" b="1" u="sng" dirty="0">
                <a:solidFill>
                  <a:srgbClr val="0070C0"/>
                </a:solidFill>
              </a:rPr>
              <a:t>PROVIMENTO DE VIGILÂNCIA EM SAÚDE </a:t>
            </a:r>
          </a:p>
          <a:p>
            <a:pPr algn="ctr">
              <a:lnSpc>
                <a:spcPct val="150000"/>
              </a:lnSpc>
            </a:pPr>
            <a:endParaRPr lang="pt-BR" b="1" u="sng" dirty="0">
              <a:solidFill>
                <a:srgbClr val="0070C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pt-BR" dirty="0">
                <a:solidFill>
                  <a:srgbClr val="0070C0"/>
                </a:solidFill>
              </a:rPr>
              <a:t>INTEGRADO AO </a:t>
            </a:r>
          </a:p>
          <a:p>
            <a:pPr algn="ctr">
              <a:lnSpc>
                <a:spcPct val="150000"/>
              </a:lnSpc>
            </a:pPr>
            <a:r>
              <a:rPr lang="pt-BR" u="sng" dirty="0">
                <a:solidFill>
                  <a:srgbClr val="0070C0"/>
                </a:solidFill>
              </a:rPr>
              <a:t>PROVIMENTO DA ATENÇÃO</a:t>
            </a:r>
            <a:endParaRPr lang="en-US" u="sng" dirty="0">
              <a:solidFill>
                <a:srgbClr val="0070C0"/>
              </a:solidFill>
            </a:endParaRP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13B3F683-0D66-8266-6205-F71CC3FEAE6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20376" y="465579"/>
            <a:ext cx="201185" cy="195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2516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3346</TotalTime>
  <Words>442</Words>
  <Application>Microsoft Office PowerPoint</Application>
  <PresentationFormat>Apresentação na tela (16:9)</PresentationFormat>
  <Paragraphs>77</Paragraphs>
  <Slides>5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Wingdings,Sans-Serif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Alan R. Evangelista dos Santos</dc:creator>
  <cp:lastModifiedBy>Hélia</cp:lastModifiedBy>
  <cp:revision>192</cp:revision>
  <cp:lastPrinted>2022-09-28T13:31:48Z</cp:lastPrinted>
  <dcterms:created xsi:type="dcterms:W3CDTF">2017-11-01T10:35:47Z</dcterms:created>
  <dcterms:modified xsi:type="dcterms:W3CDTF">2022-10-06T04:49:15Z</dcterms:modified>
</cp:coreProperties>
</file>