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4" r:id="rId4"/>
    <p:sldId id="270" r:id="rId5"/>
    <p:sldId id="257" r:id="rId6"/>
    <p:sldId id="272" r:id="rId7"/>
    <p:sldId id="273" r:id="rId8"/>
    <p:sldId id="275" r:id="rId9"/>
    <p:sldId id="27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15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26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21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82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39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26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6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64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3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24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288C0-7247-4BC5-856E-6EC986559EE8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F8BE-ED80-4783-8AED-F438757C85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4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E113E02-2416-44EA-BD4B-7CDAAFFBC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05244" y="2160011"/>
            <a:ext cx="12978242" cy="23876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SISTEMA ESTADUAL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 </a:t>
            </a:r>
            <a:r>
              <a:rPr lang="pt-BR" b="1" dirty="0"/>
              <a:t>REGISTRO DE PREÇOS</a:t>
            </a:r>
            <a:br>
              <a:rPr lang="pt-BR" b="1" dirty="0"/>
            </a:br>
            <a:r>
              <a:rPr lang="pt-BR" b="1" dirty="0"/>
              <a:t>SERP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CBD0D9F-E15D-453F-8B8A-BCE85FA9B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8633" y="4651520"/>
            <a:ext cx="9237519" cy="1686933"/>
          </a:xfrm>
        </p:spPr>
        <p:txBody>
          <a:bodyPr>
            <a:normAutofit/>
          </a:bodyPr>
          <a:lstStyle/>
          <a:p>
            <a:r>
              <a:rPr lang="pt-BR" sz="2800" dirty="0"/>
              <a:t>A</a:t>
            </a:r>
            <a:r>
              <a:rPr lang="pt-BR" sz="2800" dirty="0" smtClean="0"/>
              <a:t>mpliação </a:t>
            </a:r>
            <a:r>
              <a:rPr lang="pt-BR" sz="2800" dirty="0"/>
              <a:t>dos itens disponibilizados aos municípios do Estado do Espírito Santo</a:t>
            </a:r>
          </a:p>
        </p:txBody>
      </p:sp>
      <p:sp>
        <p:nvSpPr>
          <p:cNvPr id="5" name="Retângulo 4"/>
          <p:cNvSpPr/>
          <p:nvPr/>
        </p:nvSpPr>
        <p:spPr>
          <a:xfrm>
            <a:off x="4005622" y="1060670"/>
            <a:ext cx="3806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dirty="0" smtClean="0"/>
              <a:t>Gerência Estadual de Assistência Farmacêutica</a:t>
            </a:r>
          </a:p>
          <a:p>
            <a:pPr algn="ctr"/>
            <a:r>
              <a:rPr lang="pt-BR" sz="1400" dirty="0" smtClean="0"/>
              <a:t>Núcleo </a:t>
            </a:r>
            <a:r>
              <a:rPr lang="pt-BR" sz="1400" dirty="0"/>
              <a:t>Especial de Gestão e Programação Técnica</a:t>
            </a:r>
          </a:p>
        </p:txBody>
      </p:sp>
      <p:pic>
        <p:nvPicPr>
          <p:cNvPr id="6" name="imag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7145" y="63791"/>
            <a:ext cx="1258161" cy="99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80DCFF1-A2E3-4208-8ED6-A95E81CF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723821" cy="463752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000" dirty="0">
                <a:latin typeface="+mj-lt"/>
                <a:ea typeface="Verdana" pitchFamily="34" charset="0"/>
                <a:cs typeface="Verdana" pitchFamily="34" charset="0"/>
              </a:rPr>
              <a:t>Programa Estadual de aquisição centralizada de medicamentos do Componente Básico da Assistência Farmacêutica para os municípios do Estado do Espírito Santo. </a:t>
            </a:r>
            <a:endParaRPr lang="pt-BR" sz="30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endParaRPr lang="pt-BR" sz="2800" dirty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pt-BR" sz="3000" b="1" dirty="0"/>
              <a:t>1ª edição</a:t>
            </a:r>
            <a:r>
              <a:rPr lang="pt-BR" sz="3000" b="1" dirty="0" smtClean="0"/>
              <a:t>: 2009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sz="3000" b="1" u="sng" dirty="0" smtClean="0"/>
              <a:t>14ª edição: 2022 </a:t>
            </a:r>
            <a:r>
              <a:rPr lang="pt-BR" sz="3200" u="sng" dirty="0" smtClean="0"/>
              <a:t>(76 municípios)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sz="3000" dirty="0" smtClean="0"/>
              <a:t>03/2022 – Programação </a:t>
            </a:r>
            <a:r>
              <a:rPr lang="pt-BR" sz="3000" dirty="0"/>
              <a:t>l</a:t>
            </a:r>
            <a:r>
              <a:rPr lang="pt-BR" sz="3000" dirty="0" smtClean="0"/>
              <a:t>ista </a:t>
            </a:r>
            <a:r>
              <a:rPr lang="pt-BR" sz="3000" dirty="0"/>
              <a:t>com </a:t>
            </a:r>
            <a:r>
              <a:rPr lang="pt-BR" sz="3000" b="1" dirty="0"/>
              <a:t>292 itens</a:t>
            </a:r>
            <a:r>
              <a:rPr lang="pt-BR" sz="30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 283 medicamentos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 </a:t>
            </a:r>
            <a:r>
              <a:rPr lang="pt-BR" sz="3000" dirty="0" smtClean="0"/>
              <a:t>9 insumos/materiais</a:t>
            </a:r>
            <a:endParaRPr lang="pt-BR" sz="3000" b="1" dirty="0"/>
          </a:p>
        </p:txBody>
      </p:sp>
      <p:sp>
        <p:nvSpPr>
          <p:cNvPr id="19" name="Estrela de 8 pontas 18"/>
          <p:cNvSpPr/>
          <p:nvPr/>
        </p:nvSpPr>
        <p:spPr>
          <a:xfrm>
            <a:off x="7772801" y="4550497"/>
            <a:ext cx="4184074" cy="2121333"/>
          </a:xfrm>
          <a:prstGeom prst="star8">
            <a:avLst>
              <a:gd name="adj" fmla="val 3799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Proposta de ampliação da relação de itens no SERP com inclusão de </a:t>
            </a:r>
            <a:r>
              <a:rPr lang="pt-BR" sz="2000" b="1" u="sng" dirty="0" smtClean="0">
                <a:solidFill>
                  <a:schemeClr val="tx1"/>
                </a:solidFill>
              </a:rPr>
              <a:t>produtos para saúde</a:t>
            </a:r>
            <a:endParaRPr lang="pt-BR" sz="2000" b="1" u="sng" dirty="0">
              <a:solidFill>
                <a:schemeClr val="tx1"/>
              </a:solidFill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7091794" y="4143592"/>
            <a:ext cx="1782042" cy="585175"/>
          </a:xfrm>
          <a:prstGeom prst="curved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Seta em curva para a direita 5"/>
          <p:cNvSpPr/>
          <p:nvPr/>
        </p:nvSpPr>
        <p:spPr>
          <a:xfrm>
            <a:off x="474516" y="3616036"/>
            <a:ext cx="363682" cy="1007919"/>
          </a:xfrm>
          <a:prstGeom prst="curv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5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80DCFF1-A2E3-4208-8ED6-A95E81CF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576" y="1763424"/>
            <a:ext cx="10723821" cy="4637520"/>
          </a:xfrm>
        </p:spPr>
        <p:txBody>
          <a:bodyPr>
            <a:normAutofit/>
          </a:bodyPr>
          <a:lstStyle/>
          <a:p>
            <a:pPr algn="ctr"/>
            <a:r>
              <a:rPr lang="pt-BR" sz="3000" u="sng" dirty="0" smtClean="0"/>
              <a:t>REESTRUTURAÇÃO DA GERÊNCIA ESTADUAL DE ASSISTÊNCIA FARMACÊUTICA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b="1" dirty="0" smtClean="0"/>
              <a:t>Criação do Núcleo de Gestão e Programação Técnica (NEGEP)</a:t>
            </a:r>
            <a:endParaRPr lang="pt-BR" sz="3000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800" y="3334182"/>
            <a:ext cx="7711921" cy="253668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404800" y="3719945"/>
            <a:ext cx="4052444" cy="3214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2404799" y="5147989"/>
            <a:ext cx="7711921" cy="7228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80DCFF1-A2E3-4208-8ED6-A95E81CF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7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/>
              <a:t>14ª edição: 2022</a:t>
            </a:r>
          </a:p>
          <a:p>
            <a:pPr marL="0" indent="0">
              <a:buNone/>
            </a:pPr>
            <a:r>
              <a:rPr lang="pt-BR" sz="3000" dirty="0" smtClean="0"/>
              <a:t>09/2022 – Programação de produtos para saúde</a:t>
            </a:r>
          </a:p>
          <a:p>
            <a:r>
              <a:rPr lang="pt-BR" sz="3000" dirty="0" smtClean="0"/>
              <a:t>Objetivo: aumentar o abastecimento de produtos para saúde nos municípios do Estado a preços mais vantajosos trazendo economia em escala e uma alternativa a mais de compra.</a:t>
            </a:r>
          </a:p>
          <a:p>
            <a:endParaRPr lang="pt-BR" dirty="0" smtClean="0"/>
          </a:p>
          <a:p>
            <a:r>
              <a:rPr lang="pt-BR" sz="3000" dirty="0" smtClean="0"/>
              <a:t>Primeira lista de produtos para saúde no SERP: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b="1" dirty="0" smtClean="0"/>
              <a:t>29 itens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2693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graphicFrame>
        <p:nvGraphicFramePr>
          <p:cNvPr id="26" name="Tabe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89720"/>
              </p:ext>
            </p:extLst>
          </p:nvPr>
        </p:nvGraphicFramePr>
        <p:xfrm>
          <a:off x="203488" y="1846552"/>
          <a:ext cx="5750503" cy="4688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473"/>
                <a:gridCol w="5205030"/>
              </a:tblGrid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Item</a:t>
                      </a: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Produto para saúde </a:t>
                      </a: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COMPRESSA CIRÚRGICA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COMPRESSA GAZE 7,5X7,5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CATETER 16G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CATETER 24G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AGULHA 40X12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AGULHA 25X7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AGULHA 25X8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AVENTAL DE PROCEDIMENTO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09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AVENTAL CIRÚRGICO DESCARTÁVEL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ESPARADRAPO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FILME </a:t>
                      </a:r>
                      <a:r>
                        <a:rPr lang="pt-BR" sz="1600" b="1" dirty="0" smtClean="0">
                          <a:effectLst/>
                        </a:rPr>
                        <a:t>TRANSPARENTE NÃO </a:t>
                      </a:r>
                      <a:r>
                        <a:rPr lang="pt-BR" sz="1600" b="1" dirty="0">
                          <a:effectLst/>
                        </a:rPr>
                        <a:t>ESTÉRIL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CIRÚRGICA 7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CIRÚRGICA 7,5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CIRÚRGICA 8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PROCEDIMENTO P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PROCEDIMENTO M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LUVA PROCEDIMENTO G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7310"/>
              </p:ext>
            </p:extLst>
          </p:nvPr>
        </p:nvGraphicFramePr>
        <p:xfrm>
          <a:off x="6147954" y="1843522"/>
          <a:ext cx="5750503" cy="3388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473"/>
                <a:gridCol w="5205030"/>
              </a:tblGrid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Item</a:t>
                      </a: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Produto para saúde </a:t>
                      </a: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CAIXA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COLETORA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PACOTE TESTE DESAFIO - RESPOSTA  3H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PACOTE TESTE DESAFIO - RESPOSTA 1H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BOWE &amp; DICK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FITA ADESIVA PRA TESTES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ATADURA CREPE 10CM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3ML - LUER SLIP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5ML LUER LOCK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20ML LUER LOCK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INSULINA C/ </a:t>
                      </a:r>
                      <a:r>
                        <a:rPr lang="pt-B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AGULHA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13X4,5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INSULINA C/ </a:t>
                      </a:r>
                      <a:r>
                        <a:rPr lang="pt-B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AGULHA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13X 0,38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SERINGA 3ML LUER LOCK</a:t>
                      </a:r>
                      <a:endParaRPr lang="pt-BR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CaixaDeTexto 27"/>
          <p:cNvSpPr txBox="1"/>
          <p:nvPr/>
        </p:nvSpPr>
        <p:spPr>
          <a:xfrm>
            <a:off x="2784763" y="1412503"/>
            <a:ext cx="5953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u="sng" dirty="0" smtClean="0"/>
              <a:t>LISTA DE PRODUTOS PARA SAÚDE – SERP – 14ª EDIÇÃO</a:t>
            </a:r>
            <a:endParaRPr lang="pt-BR" sz="2000" u="sng" dirty="0"/>
          </a:p>
        </p:txBody>
      </p:sp>
    </p:spTree>
    <p:extLst>
      <p:ext uri="{BB962C8B-B14F-4D97-AF65-F5344CB8AC3E}">
        <p14:creationId xmlns:p14="http://schemas.microsoft.com/office/powerpoint/2010/main" val="5951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78281" y="1392382"/>
            <a:ext cx="7190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u="sng" dirty="0" smtClean="0"/>
              <a:t>PASSO-A-PASSO DA ADESÃO E PROGRAMAÇÃO NA EDIÇÃO</a:t>
            </a:r>
            <a:endParaRPr lang="pt-BR" sz="2000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0231" y="1979281"/>
            <a:ext cx="3595254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Cadastro do profissional responsável/referência pela aquisição de produtos para saúde na secretária municipal de saúde no sistema operacional do SERP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strela de 8 pontas 5"/>
          <p:cNvSpPr/>
          <p:nvPr/>
        </p:nvSpPr>
        <p:spPr>
          <a:xfrm>
            <a:off x="350231" y="1527866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1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122130" y="3830186"/>
            <a:ext cx="3532908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         Profissional responsável acessa o sistema operacional do SERP e realiza o processo de adesão inserindo o termo de adesão preenchido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strela de 8 pontas 7"/>
          <p:cNvSpPr/>
          <p:nvPr/>
        </p:nvSpPr>
        <p:spPr>
          <a:xfrm>
            <a:off x="4205258" y="3378771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2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997538" y="5072683"/>
            <a:ext cx="353290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        Profissional realiza programação dos itens no sistema</a:t>
            </a:r>
          </a:p>
          <a:p>
            <a:pPr algn="ctr"/>
            <a:r>
              <a:rPr lang="pt-BR" u="sng" dirty="0" smtClean="0">
                <a:solidFill>
                  <a:schemeClr val="tx1"/>
                </a:solidFill>
              </a:rPr>
              <a:t>Prazo: 14/10/2022  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10" name="Estrela de 8 pontas 9"/>
          <p:cNvSpPr/>
          <p:nvPr/>
        </p:nvSpPr>
        <p:spPr>
          <a:xfrm>
            <a:off x="8101447" y="4625810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3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0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78281" y="1392382"/>
            <a:ext cx="7190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u="sng" dirty="0" smtClean="0"/>
              <a:t>PASSO-A-PASSO DA ADESÃO E PROGRAMAÇÃO NA EDIÇÃO</a:t>
            </a:r>
            <a:endParaRPr lang="pt-BR" sz="2000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0231" y="2139877"/>
            <a:ext cx="3442451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Termo de adesão é inserido no               E-Docs pelo SERP para </a:t>
            </a:r>
            <a:r>
              <a:rPr lang="pt-BR" u="sng" dirty="0" smtClean="0">
                <a:solidFill>
                  <a:schemeClr val="tx1"/>
                </a:solidFill>
              </a:rPr>
              <a:t>assinatura eletrônica do representante municipal (Prefeito/Secretário Municipal de Saúde) e do Secretário Estadual de Saúde</a:t>
            </a:r>
          </a:p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strela de 8 pontas 5"/>
          <p:cNvSpPr/>
          <p:nvPr/>
        </p:nvSpPr>
        <p:spPr>
          <a:xfrm>
            <a:off x="404438" y="1690688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4</a:t>
            </a:r>
            <a:endParaRPr lang="pt-BR" sz="2400" b="1" dirty="0">
              <a:solidFill>
                <a:schemeClr val="tx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029" y="4279601"/>
            <a:ext cx="1339365" cy="51598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633038" y="5031829"/>
            <a:ext cx="2847917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Termo de adesão devidamente assinado é enviado a área técnica do município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1901536" y="4448201"/>
            <a:ext cx="1" cy="4491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4246062" y="3356271"/>
            <a:ext cx="3442451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dirty="0">
                <a:solidFill>
                  <a:schemeClr val="tx1"/>
                </a:solidFill>
              </a:rPr>
              <a:t>Início do processo de aquisição</a:t>
            </a:r>
          </a:p>
          <a:p>
            <a:pPr algn="ctr"/>
            <a:r>
              <a:rPr lang="pt-BR" u="sng" dirty="0" smtClean="0">
                <a:solidFill>
                  <a:schemeClr val="tx1"/>
                </a:solidFill>
              </a:rPr>
              <a:t>17/10/2022</a:t>
            </a:r>
          </a:p>
        </p:txBody>
      </p:sp>
      <p:sp>
        <p:nvSpPr>
          <p:cNvPr id="17" name="Estrela de 8 pontas 16"/>
          <p:cNvSpPr/>
          <p:nvPr/>
        </p:nvSpPr>
        <p:spPr>
          <a:xfrm>
            <a:off x="4333613" y="2944428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5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079547" y="4279601"/>
            <a:ext cx="3442451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Previsão da vigência das Atas: </a:t>
            </a:r>
            <a:r>
              <a:rPr lang="pt-BR" u="sng" dirty="0" smtClean="0">
                <a:solidFill>
                  <a:schemeClr val="tx1"/>
                </a:solidFill>
              </a:rPr>
              <a:t>02/2023</a:t>
            </a:r>
          </a:p>
        </p:txBody>
      </p:sp>
      <p:sp>
        <p:nvSpPr>
          <p:cNvPr id="19" name="Estrela de 8 pontas 18"/>
          <p:cNvSpPr/>
          <p:nvPr/>
        </p:nvSpPr>
        <p:spPr>
          <a:xfrm>
            <a:off x="8141893" y="3838372"/>
            <a:ext cx="716973" cy="699221"/>
          </a:xfrm>
          <a:prstGeom prst="star8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6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3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80DCFF1-A2E3-4208-8ED6-A95E81CF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243"/>
            <a:ext cx="10515600" cy="4637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u="sng" dirty="0" smtClean="0"/>
              <a:t>MUNICÍPIOS QUE AINDA NÃO FIZERAM ADESÃO:</a:t>
            </a:r>
            <a:endParaRPr lang="pt-BR" sz="2000" u="sng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62460"/>
              </p:ext>
            </p:extLst>
          </p:nvPr>
        </p:nvGraphicFramePr>
        <p:xfrm>
          <a:off x="1579418" y="2036618"/>
          <a:ext cx="3979719" cy="4174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4900"/>
                <a:gridCol w="3354819"/>
              </a:tblGrid>
              <a:tr h="219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MUNICÍPIO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AFONSO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CLÁUDIO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BAIXO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GUANDU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CONCEIÇÃO DA BARRA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DIVINO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SÃO LOURENÇO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DORES DO RIO PRETO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ECOPORANGA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FUNDÃO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GOVERNADOR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LINDEMBERG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GUAÇUÍ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IBATIBA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IBITIRAMA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IBIRAÇU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ICONHA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ITAGUAÇU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1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JERÔNIMO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MONTEIRO</a:t>
                      </a:r>
                      <a:endParaRPr lang="pt-BR" sz="1600" b="1" dirty="0" smtClean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238862"/>
              </p:ext>
            </p:extLst>
          </p:nvPr>
        </p:nvGraphicFramePr>
        <p:xfrm>
          <a:off x="5825836" y="2026226"/>
          <a:ext cx="3979719" cy="3391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4900"/>
                <a:gridCol w="3354819"/>
              </a:tblGrid>
              <a:tr h="218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MUNICÍPIO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28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MARATAÍZES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MARILANDIA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MIMOSO DO SUL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MUCURICI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PINHEIROS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 BELO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pt-BR" sz="1600" b="1" baseline="0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NOVO DO SUL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SANTA TERESA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SÃO JOSÉ DO CALÇADO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SÃO MATEUS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VILA PAVÃO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2F549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VILA VALÉRIO</a:t>
                      </a:r>
                      <a:endParaRPr lang="pt-BR" sz="16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0D88D-B5CC-47FF-A0B0-4492252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042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SISTEMA ESTADUAL DE REGISTRO DE PREÇOS - SERP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80DCFF1-A2E3-4208-8ED6-A95E81CF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772" y="1555461"/>
            <a:ext cx="10515600" cy="4637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000" u="sng" dirty="0"/>
          </a:p>
          <a:p>
            <a:pPr marL="0" indent="0" algn="ctr">
              <a:buNone/>
            </a:pPr>
            <a:r>
              <a:rPr lang="pt-BR" sz="2400" dirty="0" smtClean="0"/>
              <a:t>Contatos:</a:t>
            </a:r>
          </a:p>
          <a:p>
            <a:pPr marL="0" indent="0" algn="ctr">
              <a:buNone/>
            </a:pPr>
            <a:r>
              <a:rPr lang="pt-BR" sz="2400" dirty="0" smtClean="0"/>
              <a:t>(27) 3636-8359</a:t>
            </a:r>
          </a:p>
          <a:p>
            <a:pPr marL="0" indent="0" algn="ctr">
              <a:buNone/>
            </a:pPr>
            <a:r>
              <a:rPr lang="pt-BR" sz="2400" dirty="0" smtClean="0"/>
              <a:t>(27) 99524-8771</a:t>
            </a:r>
          </a:p>
          <a:p>
            <a:pPr marL="0" indent="0" algn="ctr">
              <a:buNone/>
            </a:pPr>
            <a:r>
              <a:rPr lang="pt-BR" sz="2400" dirty="0" smtClean="0"/>
              <a:t>geaf.serp@saude.es.gov.br </a:t>
            </a:r>
          </a:p>
          <a:p>
            <a:pPr marL="0" indent="0" algn="ctr">
              <a:buNone/>
            </a:pPr>
            <a:r>
              <a:rPr lang="pt-BR" sz="2000" dirty="0" smtClean="0"/>
              <a:t>Equipe:</a:t>
            </a:r>
          </a:p>
          <a:p>
            <a:pPr marL="0" indent="0" algn="ctr">
              <a:buNone/>
            </a:pPr>
            <a:r>
              <a:rPr lang="pt-BR" sz="2000" dirty="0" smtClean="0"/>
              <a:t>Lilian Christo de Oliveira – Farmacêutica SESA/GEAF</a:t>
            </a:r>
          </a:p>
          <a:p>
            <a:pPr marL="0" indent="0" algn="ctr">
              <a:buNone/>
            </a:pPr>
            <a:r>
              <a:rPr lang="pt-BR" sz="2000" dirty="0" smtClean="0"/>
              <a:t>Carina Nascimento Loureiro Cunha – Farmacêutica </a:t>
            </a:r>
            <a:r>
              <a:rPr lang="pt-BR" sz="2000" dirty="0" smtClean="0"/>
              <a:t>SESA/GEAF</a:t>
            </a:r>
            <a:endParaRPr lang="pt-BR" sz="2000" dirty="0" smtClean="0"/>
          </a:p>
          <a:p>
            <a:pPr marL="0" indent="0" algn="ctr">
              <a:buNone/>
            </a:pPr>
            <a:r>
              <a:rPr lang="pt-BR" sz="2000" dirty="0" smtClean="0"/>
              <a:t>Leonardo Vicente – Farmacêutico SESA/GEAF</a:t>
            </a:r>
          </a:p>
          <a:p>
            <a:pPr marL="0" indent="0" algn="ctr">
              <a:buNone/>
            </a:pPr>
            <a:endParaRPr lang="pt-BR" sz="2400" u="sng" dirty="0" smtClean="0"/>
          </a:p>
          <a:p>
            <a:pPr marL="0" indent="0" algn="ctr">
              <a:buNone/>
            </a:pPr>
            <a:endParaRPr lang="pt-BR" sz="2400" u="sng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133" y="2881024"/>
            <a:ext cx="297874" cy="30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7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611</Words>
  <Application>Microsoft Office PowerPoint</Application>
  <PresentationFormat>Widescreen</PresentationFormat>
  <Paragraphs>178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Tema do Office</vt:lpstr>
      <vt:lpstr>SISTEMA ESTADUAL  DE REGISTRO DE PREÇOS SERP</vt:lpstr>
      <vt:lpstr>SISTEMA ESTADUAL DE REGISTRO DE PREÇOS - SERP</vt:lpstr>
      <vt:lpstr>SISTEMA ESTADUAL DE REGISTRO DE PREÇOS - SERP</vt:lpstr>
      <vt:lpstr>SISTEMA ESTADUAL DE REGISTRO DE PREÇOS - SERP</vt:lpstr>
      <vt:lpstr>SISTEMA ESTADUAL DE REGISTRO DE PREÇOS - SERP</vt:lpstr>
      <vt:lpstr>SISTEMA ESTADUAL DE REGISTRO DE PREÇOS - SERP</vt:lpstr>
      <vt:lpstr>SISTEMA ESTADUAL DE REGISTRO DE PREÇOS - SERP</vt:lpstr>
      <vt:lpstr>SISTEMA ESTADUAL DE REGISTRO DE PREÇOS - SERP</vt:lpstr>
      <vt:lpstr>SISTEMA ESTADUAL DE REGISTRO DE PREÇOS - SERP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ESTADUAL DE REGISTRO DE PREÇOS SERP</dc:title>
  <dc:creator>Lilian Christo de Oliveira</dc:creator>
  <cp:lastModifiedBy>Lilian Christo de Oliveira</cp:lastModifiedBy>
  <cp:revision>28</cp:revision>
  <dcterms:created xsi:type="dcterms:W3CDTF">2022-04-06T18:11:43Z</dcterms:created>
  <dcterms:modified xsi:type="dcterms:W3CDTF">2022-10-06T12:18:37Z</dcterms:modified>
</cp:coreProperties>
</file>